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0" r:id="rId1"/>
  </p:sldMasterIdLst>
  <p:notesMasterIdLst>
    <p:notesMasterId r:id="rId13"/>
  </p:notesMasterIdLst>
  <p:sldIdLst>
    <p:sldId id="262" r:id="rId2"/>
    <p:sldId id="257" r:id="rId3"/>
    <p:sldId id="284" r:id="rId4"/>
    <p:sldId id="274" r:id="rId5"/>
    <p:sldId id="281" r:id="rId6"/>
    <p:sldId id="282" r:id="rId7"/>
    <p:sldId id="280" r:id="rId8"/>
    <p:sldId id="286" r:id="rId9"/>
    <p:sldId id="285" r:id="rId10"/>
    <p:sldId id="283" r:id="rId11"/>
    <p:sldId id="261"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32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86"/>
    <p:restoredTop sz="88488" autoAdjust="0"/>
  </p:normalViewPr>
  <p:slideViewPr>
    <p:cSldViewPr snapToGrid="0">
      <p:cViewPr>
        <p:scale>
          <a:sx n="57" d="100"/>
          <a:sy n="57" d="100"/>
        </p:scale>
        <p:origin x="78" y="4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5C047D-C722-8241-B0BB-3571036B6464}" type="datetimeFigureOut">
              <a:rPr lang="en-US" smtClean="0"/>
              <a:t>6/4/2025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0FBF49C-E684-2740-AF79-EA8DE9BA3D0D}" type="slidenum">
              <a:rPr lang="en-US" smtClean="0"/>
              <a:t>‹#›</a:t>
            </a:fld>
            <a:endParaRPr lang="en-US"/>
          </a:p>
        </p:txBody>
      </p:sp>
    </p:spTree>
    <p:extLst>
      <p:ext uri="{BB962C8B-B14F-4D97-AF65-F5344CB8AC3E}">
        <p14:creationId xmlns:p14="http://schemas.microsoft.com/office/powerpoint/2010/main" val="4069456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97069-AFB8-414F-9B14-4BFE3603FBAE}"/>
              </a:ext>
            </a:extLst>
          </p:cNvPr>
          <p:cNvSpPr>
            <a:spLocks noGrp="1"/>
          </p:cNvSpPr>
          <p:nvPr>
            <p:ph type="ctrTitle"/>
          </p:nvPr>
        </p:nvSpPr>
        <p:spPr>
          <a:xfrm>
            <a:off x="1524000" y="1122363"/>
            <a:ext cx="9144000" cy="2387600"/>
          </a:xfrm>
        </p:spPr>
        <p:txBody>
          <a:bodyPr anchor="b">
            <a:normAutofit/>
          </a:bodyPr>
          <a:lstStyle>
            <a:lvl1pPr algn="ctr">
              <a:defRPr sz="4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83AEC335-CB7B-E84D-814A-A900E733EE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C8E45A-C170-7348-8076-11B191BE3621}"/>
              </a:ext>
            </a:extLst>
          </p:cNvPr>
          <p:cNvSpPr>
            <a:spLocks noGrp="1"/>
          </p:cNvSpPr>
          <p:nvPr>
            <p:ph type="dt" sz="half" idx="10"/>
          </p:nvPr>
        </p:nvSpPr>
        <p:spPr/>
        <p:txBody>
          <a:bodyPr/>
          <a:lstStyle/>
          <a:p>
            <a:fld id="{C764DE79-268F-4C1A-8933-263129D2AF90}" type="datetimeFigureOut">
              <a:rPr lang="en-US" smtClean="0"/>
              <a:t>6/4/2025</a:t>
            </a:fld>
            <a:endParaRPr lang="en-US" dirty="0"/>
          </a:p>
        </p:txBody>
      </p:sp>
      <p:sp>
        <p:nvSpPr>
          <p:cNvPr id="5" name="Footer Placeholder 4">
            <a:extLst>
              <a:ext uri="{FF2B5EF4-FFF2-40B4-BE49-F238E27FC236}">
                <a16:creationId xmlns:a16="http://schemas.microsoft.com/office/drawing/2014/main" id="{4BC44B1B-CF2D-184E-9B16-96D8DEA3B34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F7E8D7E-3F80-A849-874A-3344B2B613B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4223728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14145-2305-2140-8342-04C68948427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178F509-0349-EA45-A9E7-166A48127B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1C1BAA-F130-794F-92BF-25587A78B25B}"/>
              </a:ext>
            </a:extLst>
          </p:cNvPr>
          <p:cNvSpPr>
            <a:spLocks noGrp="1"/>
          </p:cNvSpPr>
          <p:nvPr>
            <p:ph type="dt" sz="half" idx="10"/>
          </p:nvPr>
        </p:nvSpPr>
        <p:spPr/>
        <p:txBody>
          <a:bodyPr/>
          <a:lstStyle/>
          <a:p>
            <a:fld id="{C764DE79-268F-4C1A-8933-263129D2AF90}" type="datetimeFigureOut">
              <a:rPr lang="en-US" smtClean="0"/>
              <a:t>6/4/2025</a:t>
            </a:fld>
            <a:endParaRPr lang="en-US" dirty="0"/>
          </a:p>
        </p:txBody>
      </p:sp>
      <p:sp>
        <p:nvSpPr>
          <p:cNvPr id="5" name="Footer Placeholder 4">
            <a:extLst>
              <a:ext uri="{FF2B5EF4-FFF2-40B4-BE49-F238E27FC236}">
                <a16:creationId xmlns:a16="http://schemas.microsoft.com/office/drawing/2014/main" id="{C582ABFC-3530-4947-A539-3F5623C7346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D2AD745-173C-224C-B538-D2028A2F5ECD}"/>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17080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2D5187-D026-7540-9BA1-9D91273915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1FB168D-566D-5B44-8964-C3EF33D4E3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1D2507-3191-0C46-9CF6-B490D75BC0D6}"/>
              </a:ext>
            </a:extLst>
          </p:cNvPr>
          <p:cNvSpPr>
            <a:spLocks noGrp="1"/>
          </p:cNvSpPr>
          <p:nvPr>
            <p:ph type="dt" sz="half" idx="10"/>
          </p:nvPr>
        </p:nvSpPr>
        <p:spPr/>
        <p:txBody>
          <a:bodyPr/>
          <a:lstStyle/>
          <a:p>
            <a:fld id="{C764DE79-268F-4C1A-8933-263129D2AF90}" type="datetimeFigureOut">
              <a:rPr lang="en-US" smtClean="0"/>
              <a:t>6/4/2025</a:t>
            </a:fld>
            <a:endParaRPr lang="en-US" dirty="0"/>
          </a:p>
        </p:txBody>
      </p:sp>
      <p:sp>
        <p:nvSpPr>
          <p:cNvPr id="5" name="Footer Placeholder 4">
            <a:extLst>
              <a:ext uri="{FF2B5EF4-FFF2-40B4-BE49-F238E27FC236}">
                <a16:creationId xmlns:a16="http://schemas.microsoft.com/office/drawing/2014/main" id="{58AEAFDF-5426-1441-A2B7-8C3D8D905DF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68DECEB-3734-4D4D-929E-5EA9076E8558}"/>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3902636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D1D1B-3DFB-7B44-B904-AFD5803589E2}"/>
              </a:ext>
            </a:extLst>
          </p:cNvPr>
          <p:cNvSpPr>
            <a:spLocks noGrp="1"/>
          </p:cNvSpPr>
          <p:nvPr>
            <p:ph type="title"/>
          </p:nvPr>
        </p:nvSpPr>
        <p:spPr>
          <a:xfrm>
            <a:off x="838200" y="283016"/>
            <a:ext cx="10515600" cy="480131"/>
          </a:xfrm>
        </p:spPr>
        <p:txBody>
          <a:bodyPr anchor="ctr" anchorCtr="1">
            <a:spAutoFit/>
          </a:bodyPr>
          <a:lstStyle>
            <a:lvl1pPr>
              <a:defRPr sz="2800" b="1"/>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0AD490B-83A2-D848-BC71-3AE72FE762C3}"/>
              </a:ext>
            </a:extLst>
          </p:cNvPr>
          <p:cNvSpPr>
            <a:spLocks noGrp="1"/>
          </p:cNvSpPr>
          <p:nvPr>
            <p:ph idx="1"/>
          </p:nvPr>
        </p:nvSpPr>
        <p:spPr>
          <a:xfrm>
            <a:off x="838200" y="914400"/>
            <a:ext cx="10515600" cy="5262563"/>
          </a:xfrm>
        </p:spPr>
        <p:txBody>
          <a:bodyPr/>
          <a:lstStyle>
            <a:lvl1pPr>
              <a:defRPr sz="2400"/>
            </a:lvl1pPr>
            <a:lvl2pPr>
              <a:defRPr sz="2000"/>
            </a:lvl2pPr>
            <a:lvl3pPr>
              <a:defRPr sz="18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975378C-A980-3045-BB1A-2A02640C9618}"/>
              </a:ext>
            </a:extLst>
          </p:cNvPr>
          <p:cNvSpPr>
            <a:spLocks noGrp="1"/>
          </p:cNvSpPr>
          <p:nvPr>
            <p:ph type="dt" sz="half" idx="10"/>
          </p:nvPr>
        </p:nvSpPr>
        <p:spPr/>
        <p:txBody>
          <a:bodyPr/>
          <a:lstStyle/>
          <a:p>
            <a:fld id="{C764DE79-268F-4C1A-8933-263129D2AF90}" type="datetimeFigureOut">
              <a:rPr lang="en-US" smtClean="0"/>
              <a:t>6/4/2025</a:t>
            </a:fld>
            <a:endParaRPr lang="en-US" dirty="0"/>
          </a:p>
        </p:txBody>
      </p:sp>
      <p:sp>
        <p:nvSpPr>
          <p:cNvPr id="5" name="Footer Placeholder 4">
            <a:extLst>
              <a:ext uri="{FF2B5EF4-FFF2-40B4-BE49-F238E27FC236}">
                <a16:creationId xmlns:a16="http://schemas.microsoft.com/office/drawing/2014/main" id="{1CC325E8-453C-D549-AD9F-273BBB10B7C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639151C-3B30-574E-BE20-7157C326FF34}"/>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179807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19AB8-EDA3-964E-981E-57301EC106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4635D8F-41F0-5447-A96E-5BC7AF78C9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06A7154-BC1A-D147-A347-445AED8B41FE}"/>
              </a:ext>
            </a:extLst>
          </p:cNvPr>
          <p:cNvSpPr>
            <a:spLocks noGrp="1"/>
          </p:cNvSpPr>
          <p:nvPr>
            <p:ph type="dt" sz="half" idx="10"/>
          </p:nvPr>
        </p:nvSpPr>
        <p:spPr/>
        <p:txBody>
          <a:bodyPr/>
          <a:lstStyle/>
          <a:p>
            <a:fld id="{C764DE79-268F-4C1A-8933-263129D2AF90}" type="datetimeFigureOut">
              <a:rPr lang="en-US" smtClean="0"/>
              <a:t>6/4/2025</a:t>
            </a:fld>
            <a:endParaRPr lang="en-US" dirty="0"/>
          </a:p>
        </p:txBody>
      </p:sp>
      <p:sp>
        <p:nvSpPr>
          <p:cNvPr id="5" name="Footer Placeholder 4">
            <a:extLst>
              <a:ext uri="{FF2B5EF4-FFF2-40B4-BE49-F238E27FC236}">
                <a16:creationId xmlns:a16="http://schemas.microsoft.com/office/drawing/2014/main" id="{0635C377-C72A-4447-8C8F-1AB75D17EE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C02BCA3-A816-7742-8F19-9B2452BB062C}"/>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018621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E2004-4E40-6E4F-B646-3A0287174525}"/>
              </a:ext>
            </a:extLst>
          </p:cNvPr>
          <p:cNvSpPr>
            <a:spLocks noGrp="1"/>
          </p:cNvSpPr>
          <p:nvPr>
            <p:ph type="title"/>
          </p:nvPr>
        </p:nvSpPr>
        <p:spPr>
          <a:xfrm>
            <a:off x="838200" y="365126"/>
            <a:ext cx="10515600" cy="365126"/>
          </a:xfrm>
        </p:spPr>
        <p:txBody>
          <a:bodyPr anchor="ctr" anchorCtr="1">
            <a:noAutofit/>
          </a:bodyPr>
          <a:lstStyle>
            <a:lvl1pPr>
              <a:defRPr sz="2800" b="1"/>
            </a:lvl1pPr>
          </a:lstStyle>
          <a:p>
            <a:r>
              <a:rPr lang="en-US"/>
              <a:t>Click to edit Master title style</a:t>
            </a:r>
          </a:p>
        </p:txBody>
      </p:sp>
      <p:sp>
        <p:nvSpPr>
          <p:cNvPr id="3" name="Content Placeholder 2">
            <a:extLst>
              <a:ext uri="{FF2B5EF4-FFF2-40B4-BE49-F238E27FC236}">
                <a16:creationId xmlns:a16="http://schemas.microsoft.com/office/drawing/2014/main" id="{B8EC6330-032F-7941-8E41-A7BEF844B5B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41C29E-4B42-C247-BABC-7DFC1B65E0E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DE1190-FD81-4146-B9A0-DDEC02B13E95}"/>
              </a:ext>
            </a:extLst>
          </p:cNvPr>
          <p:cNvSpPr>
            <a:spLocks noGrp="1"/>
          </p:cNvSpPr>
          <p:nvPr>
            <p:ph type="dt" sz="half" idx="10"/>
          </p:nvPr>
        </p:nvSpPr>
        <p:spPr/>
        <p:txBody>
          <a:bodyPr/>
          <a:lstStyle/>
          <a:p>
            <a:fld id="{C764DE79-268F-4C1A-8933-263129D2AF90}" type="datetimeFigureOut">
              <a:rPr lang="en-US" smtClean="0"/>
              <a:t>6/4/2025</a:t>
            </a:fld>
            <a:endParaRPr lang="en-US" dirty="0"/>
          </a:p>
        </p:txBody>
      </p:sp>
      <p:sp>
        <p:nvSpPr>
          <p:cNvPr id="6" name="Footer Placeholder 5">
            <a:extLst>
              <a:ext uri="{FF2B5EF4-FFF2-40B4-BE49-F238E27FC236}">
                <a16:creationId xmlns:a16="http://schemas.microsoft.com/office/drawing/2014/main" id="{1FC8DF9E-D97B-6E4B-ACB5-13168C04FCC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C81F6EE-EAB4-FD47-B341-A3D515A85F56}"/>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830582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455C-045B-EF4E-B34E-A8720BCA6616}"/>
              </a:ext>
            </a:extLst>
          </p:cNvPr>
          <p:cNvSpPr>
            <a:spLocks noGrp="1"/>
          </p:cNvSpPr>
          <p:nvPr>
            <p:ph type="title"/>
          </p:nvPr>
        </p:nvSpPr>
        <p:spPr>
          <a:xfrm>
            <a:off x="839788" y="365126"/>
            <a:ext cx="10515600" cy="365126"/>
          </a:xfrm>
        </p:spPr>
        <p:txBody>
          <a:bodyPr anchor="ctr" anchorCtr="1">
            <a:noAutofit/>
          </a:bodyPr>
          <a:lstStyle>
            <a:lvl1pPr>
              <a:defRPr sz="2800" b="1"/>
            </a:lvl1pPr>
          </a:lstStyle>
          <a:p>
            <a:r>
              <a:rPr lang="en-US"/>
              <a:t>Click to edit Master title style</a:t>
            </a:r>
          </a:p>
        </p:txBody>
      </p:sp>
      <p:sp>
        <p:nvSpPr>
          <p:cNvPr id="3" name="Text Placeholder 2">
            <a:extLst>
              <a:ext uri="{FF2B5EF4-FFF2-40B4-BE49-F238E27FC236}">
                <a16:creationId xmlns:a16="http://schemas.microsoft.com/office/drawing/2014/main" id="{CC6043A9-88B8-D949-8155-2DEC7E289A1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D25713-ADFB-B548-879C-4A4D85B46A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CE695CC-8B5B-9542-948D-5AFB8F7045A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485DE2-EEC5-354C-B958-2FD18DCEE26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1383700-1E03-3F41-8D96-62C19EA1409F}"/>
              </a:ext>
            </a:extLst>
          </p:cNvPr>
          <p:cNvSpPr>
            <a:spLocks noGrp="1"/>
          </p:cNvSpPr>
          <p:nvPr>
            <p:ph type="dt" sz="half" idx="10"/>
          </p:nvPr>
        </p:nvSpPr>
        <p:spPr/>
        <p:txBody>
          <a:bodyPr/>
          <a:lstStyle/>
          <a:p>
            <a:fld id="{C764DE79-268F-4C1A-8933-263129D2AF90}" type="datetimeFigureOut">
              <a:rPr lang="en-US" smtClean="0"/>
              <a:t>6/4/2025</a:t>
            </a:fld>
            <a:endParaRPr lang="en-US" dirty="0"/>
          </a:p>
        </p:txBody>
      </p:sp>
      <p:sp>
        <p:nvSpPr>
          <p:cNvPr id="8" name="Footer Placeholder 7">
            <a:extLst>
              <a:ext uri="{FF2B5EF4-FFF2-40B4-BE49-F238E27FC236}">
                <a16:creationId xmlns:a16="http://schemas.microsoft.com/office/drawing/2014/main" id="{DEBED341-982E-5044-93AE-D0BB7D0ED796}"/>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B1A8BDB-7529-6445-BB63-61BF480BF12B}"/>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4557946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EFDA-66BE-FA4B-9B99-0C21D63D853E}"/>
              </a:ext>
            </a:extLst>
          </p:cNvPr>
          <p:cNvSpPr>
            <a:spLocks noGrp="1"/>
          </p:cNvSpPr>
          <p:nvPr>
            <p:ph type="title"/>
          </p:nvPr>
        </p:nvSpPr>
        <p:spPr>
          <a:xfrm>
            <a:off x="838200" y="365125"/>
            <a:ext cx="10515600" cy="365125"/>
          </a:xfrm>
        </p:spPr>
        <p:txBody>
          <a:bodyPr anchor="ctr" anchorCtr="1">
            <a:normAutofit/>
          </a:bodyPr>
          <a:lstStyle>
            <a:lvl1pPr>
              <a:defRPr sz="2800" b="1"/>
            </a:lvl1pPr>
          </a:lstStyle>
          <a:p>
            <a:r>
              <a:rPr lang="en-US"/>
              <a:t>Click to edit Master title style</a:t>
            </a:r>
          </a:p>
        </p:txBody>
      </p:sp>
      <p:sp>
        <p:nvSpPr>
          <p:cNvPr id="3" name="Date Placeholder 2">
            <a:extLst>
              <a:ext uri="{FF2B5EF4-FFF2-40B4-BE49-F238E27FC236}">
                <a16:creationId xmlns:a16="http://schemas.microsoft.com/office/drawing/2014/main" id="{A2A31A52-6C63-274F-91FB-DBAE26290614}"/>
              </a:ext>
            </a:extLst>
          </p:cNvPr>
          <p:cNvSpPr>
            <a:spLocks noGrp="1"/>
          </p:cNvSpPr>
          <p:nvPr>
            <p:ph type="dt" sz="half" idx="10"/>
          </p:nvPr>
        </p:nvSpPr>
        <p:spPr/>
        <p:txBody>
          <a:bodyPr/>
          <a:lstStyle/>
          <a:p>
            <a:fld id="{C764DE79-268F-4C1A-8933-263129D2AF90}" type="datetimeFigureOut">
              <a:rPr lang="en-US" smtClean="0"/>
              <a:t>6/4/2025</a:t>
            </a:fld>
            <a:endParaRPr lang="en-US" dirty="0"/>
          </a:p>
        </p:txBody>
      </p:sp>
      <p:sp>
        <p:nvSpPr>
          <p:cNvPr id="4" name="Footer Placeholder 3">
            <a:extLst>
              <a:ext uri="{FF2B5EF4-FFF2-40B4-BE49-F238E27FC236}">
                <a16:creationId xmlns:a16="http://schemas.microsoft.com/office/drawing/2014/main" id="{93B27264-8F5E-EE44-A6CC-104CD8DE138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F612D625-4B03-C742-86AF-79E59FF1374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2699179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7C394A4-0E0E-6547-B54D-74247518E6D8}"/>
              </a:ext>
            </a:extLst>
          </p:cNvPr>
          <p:cNvSpPr>
            <a:spLocks noGrp="1"/>
          </p:cNvSpPr>
          <p:nvPr>
            <p:ph type="dt" sz="half" idx="10"/>
          </p:nvPr>
        </p:nvSpPr>
        <p:spPr/>
        <p:txBody>
          <a:bodyPr/>
          <a:lstStyle/>
          <a:p>
            <a:fld id="{C764DE79-268F-4C1A-8933-263129D2AF90}" type="datetimeFigureOut">
              <a:rPr lang="en-US" smtClean="0"/>
              <a:t>6/4/2025</a:t>
            </a:fld>
            <a:endParaRPr lang="en-US" dirty="0"/>
          </a:p>
        </p:txBody>
      </p:sp>
      <p:sp>
        <p:nvSpPr>
          <p:cNvPr id="3" name="Footer Placeholder 2">
            <a:extLst>
              <a:ext uri="{FF2B5EF4-FFF2-40B4-BE49-F238E27FC236}">
                <a16:creationId xmlns:a16="http://schemas.microsoft.com/office/drawing/2014/main" id="{8C9903A7-E38C-844D-B1B7-9C22710990E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40F2581-B8BA-554D-965A-FEC9E05755C7}"/>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9128564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DD536-9F6B-9047-9363-77DCD95CD0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B1FD82F-14E6-454F-8C32-41F9FC05E95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030EC4F-48A0-244D-B2A6-50DB916858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53EAC1-A50D-DC45-A59E-46F4793B825D}"/>
              </a:ext>
            </a:extLst>
          </p:cNvPr>
          <p:cNvSpPr>
            <a:spLocks noGrp="1"/>
          </p:cNvSpPr>
          <p:nvPr>
            <p:ph type="dt" sz="half" idx="10"/>
          </p:nvPr>
        </p:nvSpPr>
        <p:spPr/>
        <p:txBody>
          <a:bodyPr/>
          <a:lstStyle/>
          <a:p>
            <a:fld id="{C764DE79-268F-4C1A-8933-263129D2AF90}" type="datetimeFigureOut">
              <a:rPr lang="en-US" smtClean="0"/>
              <a:t>6/4/2025</a:t>
            </a:fld>
            <a:endParaRPr lang="en-US" dirty="0"/>
          </a:p>
        </p:txBody>
      </p:sp>
      <p:sp>
        <p:nvSpPr>
          <p:cNvPr id="6" name="Footer Placeholder 5">
            <a:extLst>
              <a:ext uri="{FF2B5EF4-FFF2-40B4-BE49-F238E27FC236}">
                <a16:creationId xmlns:a16="http://schemas.microsoft.com/office/drawing/2014/main" id="{096F2750-E4CD-5146-AA78-5F712C578B5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E7C3A43B-F660-7C44-BE0D-649E6139DBBC}"/>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1545321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11ACA-EF8F-4443-BF3D-331C28B9966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803AA5C-A4BB-3041-802E-B6D23F4FE5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E3C390A1-B767-134D-944C-C768BB693E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D96F45-0637-E44B-9975-437C21861FAC}"/>
              </a:ext>
            </a:extLst>
          </p:cNvPr>
          <p:cNvSpPr>
            <a:spLocks noGrp="1"/>
          </p:cNvSpPr>
          <p:nvPr>
            <p:ph type="dt" sz="half" idx="10"/>
          </p:nvPr>
        </p:nvSpPr>
        <p:spPr/>
        <p:txBody>
          <a:bodyPr/>
          <a:lstStyle/>
          <a:p>
            <a:fld id="{C764DE79-268F-4C1A-8933-263129D2AF90}" type="datetimeFigureOut">
              <a:rPr lang="en-US" smtClean="0"/>
              <a:t>6/4/2025</a:t>
            </a:fld>
            <a:endParaRPr lang="en-US" dirty="0"/>
          </a:p>
        </p:txBody>
      </p:sp>
      <p:sp>
        <p:nvSpPr>
          <p:cNvPr id="6" name="Footer Placeholder 5">
            <a:extLst>
              <a:ext uri="{FF2B5EF4-FFF2-40B4-BE49-F238E27FC236}">
                <a16:creationId xmlns:a16="http://schemas.microsoft.com/office/drawing/2014/main" id="{2B56984A-DE85-6345-BA9D-E55706C3AC10}"/>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46F7549-72BF-3040-84D0-3B9777F75A6F}"/>
              </a:ext>
            </a:extLst>
          </p:cNvPr>
          <p:cNvSpPr>
            <a:spLocks noGrp="1"/>
          </p:cNvSpPr>
          <p:nvPr>
            <p:ph type="sldNum" sz="quarter" idx="12"/>
          </p:nvPr>
        </p:nvSpPr>
        <p:spPr/>
        <p:txBody>
          <a:bodyPr/>
          <a:lstStyle/>
          <a:p>
            <a:fld id="{48F63A3B-78C7-47BE-AE5E-E10140E04643}" type="slidenum">
              <a:rPr lang="en-US" smtClean="0"/>
              <a:t>‹#›</a:t>
            </a:fld>
            <a:endParaRPr lang="en-US" dirty="0"/>
          </a:p>
        </p:txBody>
      </p:sp>
    </p:spTree>
    <p:extLst>
      <p:ext uri="{BB962C8B-B14F-4D97-AF65-F5344CB8AC3E}">
        <p14:creationId xmlns:p14="http://schemas.microsoft.com/office/powerpoint/2010/main" val="31326684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Background pattern&#10;&#10;Description automatically generated">
            <a:extLst>
              <a:ext uri="{FF2B5EF4-FFF2-40B4-BE49-F238E27FC236}">
                <a16:creationId xmlns:a16="http://schemas.microsoft.com/office/drawing/2014/main" id="{D22D3E79-51C8-414D-96EC-60BB070CB753}"/>
              </a:ext>
            </a:extLst>
          </p:cNvPr>
          <p:cNvPicPr>
            <a:picLocks noChangeAspect="1"/>
          </p:cNvPicPr>
          <p:nvPr/>
        </p:nvPicPr>
        <p:blipFill>
          <a:blip r:embed="rId13"/>
          <a:stretch>
            <a:fillRect/>
          </a:stretch>
        </p:blipFill>
        <p:spPr>
          <a:xfrm>
            <a:off x="0" y="0"/>
            <a:ext cx="12192000" cy="6858000"/>
          </a:xfrm>
          <a:prstGeom prst="rect">
            <a:avLst/>
          </a:prstGeom>
        </p:spPr>
      </p:pic>
      <p:sp>
        <p:nvSpPr>
          <p:cNvPr id="2" name="Title Placeholder 1">
            <a:extLst>
              <a:ext uri="{FF2B5EF4-FFF2-40B4-BE49-F238E27FC236}">
                <a16:creationId xmlns:a16="http://schemas.microsoft.com/office/drawing/2014/main" id="{62464FEF-070E-B541-8E78-5AA42C56CB2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AB2BCA-B893-1542-BF7B-82C2CC6CF9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57A5D-BA50-E242-B238-ED912C9E3C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smtClean="0"/>
              <a:t>6/4/2025</a:t>
            </a:fld>
            <a:endParaRPr lang="en-US" dirty="0"/>
          </a:p>
        </p:txBody>
      </p:sp>
      <p:sp>
        <p:nvSpPr>
          <p:cNvPr id="5" name="Footer Placeholder 4">
            <a:extLst>
              <a:ext uri="{FF2B5EF4-FFF2-40B4-BE49-F238E27FC236}">
                <a16:creationId xmlns:a16="http://schemas.microsoft.com/office/drawing/2014/main" id="{582F1FDD-36F2-7C40-966A-3F01D094651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33787A1-81E1-614C-95BB-C717261B83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smtClean="0"/>
              <a:t>‹#›</a:t>
            </a:fld>
            <a:endParaRPr lang="en-US" dirty="0"/>
          </a:p>
        </p:txBody>
      </p:sp>
    </p:spTree>
    <p:extLst>
      <p:ext uri="{BB962C8B-B14F-4D97-AF65-F5344CB8AC3E}">
        <p14:creationId xmlns:p14="http://schemas.microsoft.com/office/powerpoint/2010/main" val="22542509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44A2FD-EDF5-410D-4348-C3BCA87841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2C8F1D-33D3-8A9E-7973-90444625F753}"/>
              </a:ext>
            </a:extLst>
          </p:cNvPr>
          <p:cNvSpPr>
            <a:spLocks noGrp="1"/>
          </p:cNvSpPr>
          <p:nvPr>
            <p:ph type="ctrTitle"/>
          </p:nvPr>
        </p:nvSpPr>
        <p:spPr>
          <a:xfrm>
            <a:off x="2909565" y="1546167"/>
            <a:ext cx="6109855" cy="2290579"/>
          </a:xfrm>
        </p:spPr>
        <p:txBody>
          <a:bodyPr>
            <a:noAutofit/>
          </a:bodyPr>
          <a:lstStyle/>
          <a:p>
            <a:r>
              <a:rPr lang="en-US" dirty="0" smtClean="0"/>
              <a:t>Week 1 Discussion</a:t>
            </a:r>
            <a:endParaRPr lang="en-US" dirty="0"/>
          </a:p>
        </p:txBody>
      </p:sp>
      <p:sp>
        <p:nvSpPr>
          <p:cNvPr id="3" name="Subtitle 2">
            <a:extLst>
              <a:ext uri="{FF2B5EF4-FFF2-40B4-BE49-F238E27FC236}">
                <a16:creationId xmlns:a16="http://schemas.microsoft.com/office/drawing/2014/main" id="{9AFB8E79-9387-5DC1-1A52-0D9351D14FAB}"/>
              </a:ext>
            </a:extLst>
          </p:cNvPr>
          <p:cNvSpPr>
            <a:spLocks noGrp="1"/>
          </p:cNvSpPr>
          <p:nvPr>
            <p:ph type="subTitle" idx="1"/>
          </p:nvPr>
        </p:nvSpPr>
        <p:spPr>
          <a:xfrm>
            <a:off x="580766" y="3911561"/>
            <a:ext cx="10767455" cy="1663501"/>
          </a:xfrm>
        </p:spPr>
        <p:txBody>
          <a:bodyPr>
            <a:normAutofit/>
          </a:bodyPr>
          <a:lstStyle/>
          <a:p>
            <a:r>
              <a:rPr lang="en-US" dirty="0" smtClean="0">
                <a:latin typeface="+mj-lt"/>
              </a:rPr>
              <a:t>Loni Taylor</a:t>
            </a:r>
          </a:p>
          <a:p>
            <a:r>
              <a:rPr lang="en-US" dirty="0" smtClean="0">
                <a:latin typeface="+mj-lt"/>
              </a:rPr>
              <a:t>06/04/2025</a:t>
            </a:r>
            <a:endParaRPr lang="en-US" dirty="0">
              <a:latin typeface="+mj-lt"/>
            </a:endParaRPr>
          </a:p>
        </p:txBody>
      </p:sp>
    </p:spTree>
    <p:extLst>
      <p:ext uri="{BB962C8B-B14F-4D97-AF65-F5344CB8AC3E}">
        <p14:creationId xmlns:p14="http://schemas.microsoft.com/office/powerpoint/2010/main" val="25217192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65DE-5936-A227-5A6D-E7C76F271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075B2-BACF-C4CB-562E-166942DA97DC}"/>
              </a:ext>
            </a:extLst>
          </p:cNvPr>
          <p:cNvSpPr>
            <a:spLocks noGrp="1"/>
          </p:cNvSpPr>
          <p:nvPr>
            <p:ph type="ctrTitle"/>
          </p:nvPr>
        </p:nvSpPr>
        <p:spPr>
          <a:xfrm>
            <a:off x="457200" y="876300"/>
            <a:ext cx="6181725" cy="682281"/>
          </a:xfrm>
        </p:spPr>
        <p:txBody>
          <a:bodyPr>
            <a:normAutofit fontScale="90000"/>
          </a:bodyPr>
          <a:lstStyle/>
          <a:p>
            <a:pPr algn="l"/>
            <a:r>
              <a:rPr lang="en-US" sz="3200" b="1" dirty="0" smtClean="0"/>
              <a:t>weather </a:t>
            </a:r>
            <a:r>
              <a:rPr lang="en-US" sz="3200" b="1" dirty="0"/>
              <a:t>and </a:t>
            </a:r>
            <a:r>
              <a:rPr lang="en-US" sz="3200" b="1" dirty="0" smtClean="0"/>
              <a:t>climate </a:t>
            </a:r>
            <a:r>
              <a:rPr lang="en-US" sz="3200" b="1" dirty="0"/>
              <a:t>in ecosystems</a:t>
            </a:r>
            <a:endParaRPr lang="en-US" sz="3200" b="0" dirty="0">
              <a:effectLst/>
            </a:endParaRPr>
          </a:p>
        </p:txBody>
      </p:sp>
      <p:pic>
        <p:nvPicPr>
          <p:cNvPr id="1028" name="Picture 4" descr="File:Ecosystem Componants.jp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0465" y="1558581"/>
            <a:ext cx="5486400" cy="4114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00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0D466-60B9-9B28-F2BA-FA9157DD4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D42B9F-8E8D-44B4-26CC-6855ED163A49}"/>
              </a:ext>
            </a:extLst>
          </p:cNvPr>
          <p:cNvSpPr>
            <a:spLocks noGrp="1"/>
          </p:cNvSpPr>
          <p:nvPr>
            <p:ph type="ctrTitle"/>
          </p:nvPr>
        </p:nvSpPr>
        <p:spPr>
          <a:xfrm>
            <a:off x="0" y="2746719"/>
            <a:ext cx="12192000" cy="682281"/>
          </a:xfrm>
        </p:spPr>
        <p:txBody>
          <a:bodyPr>
            <a:normAutofit fontScale="90000"/>
          </a:bodyPr>
          <a:lstStyle/>
          <a:p>
            <a:r>
              <a:rPr lang="en-US" sz="3200" b="1" dirty="0" smtClean="0">
                <a:effectLst/>
              </a:rPr>
              <a:t>Images </a:t>
            </a:r>
            <a:r>
              <a:rPr lang="en-US" sz="3200" b="1" dirty="0" smtClean="0"/>
              <a:t>source from google media</a:t>
            </a:r>
            <a:br>
              <a:rPr lang="en-US" sz="3200" b="1" dirty="0" smtClean="0"/>
            </a:br>
            <a:r>
              <a:rPr lang="en-US" sz="3200" b="1" dirty="0" smtClean="0"/>
              <a:t>Definitions sourced from wiki</a:t>
            </a:r>
            <a:endParaRPr lang="en-US" sz="3200" b="0" dirty="0">
              <a:effectLst/>
            </a:endParaRPr>
          </a:p>
        </p:txBody>
      </p:sp>
    </p:spTree>
    <p:extLst>
      <p:ext uri="{BB962C8B-B14F-4D97-AF65-F5344CB8AC3E}">
        <p14:creationId xmlns:p14="http://schemas.microsoft.com/office/powerpoint/2010/main" val="1337007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65DE-5936-A227-5A6D-E7C76F271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075B2-BACF-C4CB-562E-166942DA97DC}"/>
              </a:ext>
            </a:extLst>
          </p:cNvPr>
          <p:cNvSpPr>
            <a:spLocks noGrp="1"/>
          </p:cNvSpPr>
          <p:nvPr>
            <p:ph type="ctrTitle"/>
          </p:nvPr>
        </p:nvSpPr>
        <p:spPr>
          <a:xfrm>
            <a:off x="457200" y="876300"/>
            <a:ext cx="11157857" cy="636814"/>
          </a:xfrm>
        </p:spPr>
        <p:txBody>
          <a:bodyPr>
            <a:normAutofit/>
          </a:bodyPr>
          <a:lstStyle/>
          <a:p>
            <a:pPr algn="l"/>
            <a:r>
              <a:rPr lang="en-US" sz="3200" dirty="0" smtClean="0"/>
              <a:t>weather</a:t>
            </a:r>
            <a:r>
              <a:rPr lang="en-US" sz="3200" dirty="0"/>
              <a:t>, climate, animal </a:t>
            </a:r>
            <a:r>
              <a:rPr lang="en-US" sz="3200" dirty="0" smtClean="0"/>
              <a:t>behavior: Wiki definitions</a:t>
            </a:r>
            <a:endParaRPr lang="en-US" sz="3200" b="0" dirty="0">
              <a:effectLst/>
            </a:endParaRPr>
          </a:p>
        </p:txBody>
      </p:sp>
      <p:sp>
        <p:nvSpPr>
          <p:cNvPr id="7" name="Subtitle 2">
            <a:extLst>
              <a:ext uri="{FF2B5EF4-FFF2-40B4-BE49-F238E27FC236}">
                <a16:creationId xmlns:a16="http://schemas.microsoft.com/office/drawing/2014/main" id="{3F178940-D3FF-A5CF-B055-5D0365371A16}"/>
              </a:ext>
            </a:extLst>
          </p:cNvPr>
          <p:cNvSpPr txBox="1">
            <a:spLocks/>
          </p:cNvSpPr>
          <p:nvPr/>
        </p:nvSpPr>
        <p:spPr>
          <a:xfrm>
            <a:off x="935094" y="1886989"/>
            <a:ext cx="5225935" cy="36833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endParaRPr lang="en-US" dirty="0" smtClean="0">
              <a:latin typeface="Cambria" panose="02040503050406030204" pitchFamily="18" charset="0"/>
            </a:endParaRPr>
          </a:p>
        </p:txBody>
      </p:sp>
      <p:sp>
        <p:nvSpPr>
          <p:cNvPr id="5" name="Subtitle 2">
            <a:extLst>
              <a:ext uri="{FF2B5EF4-FFF2-40B4-BE49-F238E27FC236}">
                <a16:creationId xmlns:a16="http://schemas.microsoft.com/office/drawing/2014/main" id="{3F178940-D3FF-A5CF-B055-5D0365371A16}"/>
              </a:ext>
            </a:extLst>
          </p:cNvPr>
          <p:cNvSpPr>
            <a:spLocks noGrp="1"/>
          </p:cNvSpPr>
          <p:nvPr>
            <p:ph type="subTitle" idx="1"/>
          </p:nvPr>
        </p:nvSpPr>
        <p:spPr>
          <a:xfrm>
            <a:off x="698269" y="2019993"/>
            <a:ext cx="10789920" cy="3550392"/>
          </a:xfrm>
        </p:spPr>
        <p:txBody>
          <a:bodyPr>
            <a:normAutofit/>
          </a:bodyPr>
          <a:lstStyle/>
          <a:p>
            <a:pPr marL="342900" indent="-342900" algn="l">
              <a:buFont typeface="Arial" panose="020B0604020202020204" pitchFamily="34" charset="0"/>
              <a:buChar char="•"/>
            </a:pPr>
            <a:r>
              <a:rPr lang="en-US" dirty="0">
                <a:latin typeface="Cambria" panose="02040503050406030204" pitchFamily="18" charset="0"/>
              </a:rPr>
              <a:t>Weather is the state of the atmosphere, describing for example the degree to which it is hot or cold, wet or dry, calm or stormy, clear or </a:t>
            </a:r>
            <a:r>
              <a:rPr lang="en-US" dirty="0" smtClean="0">
                <a:latin typeface="Cambria" panose="02040503050406030204" pitchFamily="18" charset="0"/>
              </a:rPr>
              <a:t>cloudy.</a:t>
            </a:r>
          </a:p>
          <a:p>
            <a:pPr marL="342900" indent="-342900" algn="l">
              <a:buFont typeface="Arial" panose="020B0604020202020204" pitchFamily="34" charset="0"/>
              <a:buChar char="•"/>
            </a:pPr>
            <a:r>
              <a:rPr lang="en-US" dirty="0">
                <a:solidFill>
                  <a:srgbClr val="000000"/>
                </a:solidFill>
                <a:latin typeface="Cambria" panose="02040503050406030204" pitchFamily="18" charset="0"/>
              </a:rPr>
              <a:t>Climate is the long-term weather pattern in a region, typically averaged over 30 years</a:t>
            </a:r>
            <a:r>
              <a:rPr lang="en-US" dirty="0" smtClean="0">
                <a:solidFill>
                  <a:srgbClr val="000000"/>
                </a:solidFill>
                <a:latin typeface="Cambria" panose="02040503050406030204" pitchFamily="18" charset="0"/>
              </a:rPr>
              <a:t>.</a:t>
            </a:r>
          </a:p>
          <a:p>
            <a:pPr marL="342900" indent="-342900" algn="l">
              <a:buFont typeface="Arial" panose="020B0604020202020204" pitchFamily="34" charset="0"/>
              <a:buChar char="•"/>
            </a:pPr>
            <a:r>
              <a:rPr lang="en-US" dirty="0" smtClean="0">
                <a:solidFill>
                  <a:srgbClr val="000000"/>
                </a:solidFill>
                <a:latin typeface="Cambria" panose="02040503050406030204" pitchFamily="18" charset="0"/>
              </a:rPr>
              <a:t>Animal behavior describes all </a:t>
            </a:r>
            <a:r>
              <a:rPr lang="en-US" dirty="0">
                <a:solidFill>
                  <a:srgbClr val="000000"/>
                </a:solidFill>
                <a:latin typeface="Cambria" panose="02040503050406030204" pitchFamily="18" charset="0"/>
              </a:rPr>
              <a:t>the ways animals interact with their environment and with each other, including physical movements, vocalizations, and mental processes. </a:t>
            </a:r>
            <a:endParaRPr lang="en-US" i="0" dirty="0">
              <a:solidFill>
                <a:srgbClr val="000000"/>
              </a:solidFill>
              <a:effectLst/>
              <a:latin typeface="Cambria" panose="02040503050406030204" pitchFamily="18" charset="0"/>
            </a:endParaRPr>
          </a:p>
        </p:txBody>
      </p:sp>
    </p:spTree>
    <p:extLst>
      <p:ext uri="{BB962C8B-B14F-4D97-AF65-F5344CB8AC3E}">
        <p14:creationId xmlns:p14="http://schemas.microsoft.com/office/powerpoint/2010/main" val="16656858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limate vs. Weather: What's the Dif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45" y="196543"/>
            <a:ext cx="5575716" cy="557571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climate? Write your own definition of the word climate. - ppt  download"/>
          <p:cNvPicPr>
            <a:picLocks noChangeAspect="1" noChangeArrowheads="1"/>
          </p:cNvPicPr>
          <p:nvPr/>
        </p:nvPicPr>
        <p:blipFill rotWithShape="1">
          <a:blip r:embed="rId3">
            <a:extLst>
              <a:ext uri="{28A0092B-C50C-407E-A947-70E740481C1C}">
                <a14:useLocalDpi xmlns:a14="http://schemas.microsoft.com/office/drawing/2010/main" val="0"/>
              </a:ext>
            </a:extLst>
          </a:blip>
          <a:srcRect l="3637" t="14562" r="5434"/>
          <a:stretch/>
        </p:blipFill>
        <p:spPr bwMode="auto">
          <a:xfrm>
            <a:off x="5852161" y="1039657"/>
            <a:ext cx="6096000" cy="4295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5806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65DE-5936-A227-5A6D-E7C76F271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075B2-BACF-C4CB-562E-166942DA97DC}"/>
              </a:ext>
            </a:extLst>
          </p:cNvPr>
          <p:cNvSpPr>
            <a:spLocks noGrp="1"/>
          </p:cNvSpPr>
          <p:nvPr>
            <p:ph type="ctrTitle"/>
          </p:nvPr>
        </p:nvSpPr>
        <p:spPr>
          <a:xfrm>
            <a:off x="457200" y="876300"/>
            <a:ext cx="11030989" cy="783167"/>
          </a:xfrm>
        </p:spPr>
        <p:txBody>
          <a:bodyPr>
            <a:normAutofit/>
          </a:bodyPr>
          <a:lstStyle/>
          <a:p>
            <a:pPr algn="l"/>
            <a:r>
              <a:rPr lang="en-US" sz="3200" b="1" dirty="0" smtClean="0"/>
              <a:t>ecology </a:t>
            </a:r>
            <a:r>
              <a:rPr lang="en-US" sz="3200" b="1" dirty="0"/>
              <a:t>and </a:t>
            </a:r>
            <a:r>
              <a:rPr lang="en-US" sz="3200" b="1" dirty="0" smtClean="0"/>
              <a:t>ecosystems</a:t>
            </a:r>
            <a:r>
              <a:rPr lang="en-US" sz="3200" dirty="0"/>
              <a:t> : Wiki definitions</a:t>
            </a:r>
            <a:endParaRPr lang="en-US" sz="3200" b="0" dirty="0">
              <a:effectLst/>
            </a:endParaRPr>
          </a:p>
        </p:txBody>
      </p:sp>
      <p:sp>
        <p:nvSpPr>
          <p:cNvPr id="3" name="Subtitle 2">
            <a:extLst>
              <a:ext uri="{FF2B5EF4-FFF2-40B4-BE49-F238E27FC236}">
                <a16:creationId xmlns:a16="http://schemas.microsoft.com/office/drawing/2014/main" id="{3F178940-D3FF-A5CF-B055-5D0365371A16}"/>
              </a:ext>
            </a:extLst>
          </p:cNvPr>
          <p:cNvSpPr>
            <a:spLocks noGrp="1"/>
          </p:cNvSpPr>
          <p:nvPr>
            <p:ph type="subTitle" idx="1"/>
          </p:nvPr>
        </p:nvSpPr>
        <p:spPr>
          <a:xfrm>
            <a:off x="698269" y="2019993"/>
            <a:ext cx="10789920" cy="3550392"/>
          </a:xfrm>
        </p:spPr>
        <p:txBody>
          <a:bodyPr>
            <a:normAutofit/>
          </a:bodyPr>
          <a:lstStyle/>
          <a:p>
            <a:pPr marL="342900" indent="-342900" algn="l">
              <a:buFont typeface="Arial" panose="020B0604020202020204" pitchFamily="34" charset="0"/>
              <a:buChar char="•"/>
            </a:pPr>
            <a:r>
              <a:rPr lang="en-US" dirty="0">
                <a:latin typeface="Cambria" panose="02040503050406030204" pitchFamily="18" charset="0"/>
              </a:rPr>
              <a:t>Ecology is the natural science of the relationships among living organisms and their environment</a:t>
            </a:r>
            <a:r>
              <a:rPr lang="en-US" dirty="0" smtClean="0">
                <a:latin typeface="Cambria" panose="02040503050406030204" pitchFamily="18" charset="0"/>
              </a:rPr>
              <a:t>.</a:t>
            </a:r>
          </a:p>
          <a:p>
            <a:pPr marL="800100" lvl="1" indent="-342900" algn="l">
              <a:buFont typeface="Arial" panose="020B0604020202020204" pitchFamily="34" charset="0"/>
              <a:buChar char="•"/>
            </a:pPr>
            <a:r>
              <a:rPr lang="en-US" dirty="0" smtClean="0">
                <a:latin typeface="Cambria" panose="02040503050406030204" pitchFamily="18" charset="0"/>
              </a:rPr>
              <a:t>Focuses </a:t>
            </a:r>
            <a:r>
              <a:rPr lang="en-US" dirty="0">
                <a:latin typeface="Cambria" panose="02040503050406030204" pitchFamily="18" charset="0"/>
              </a:rPr>
              <a:t>on how animals interact with their environment and how their behavior is shaped by </a:t>
            </a:r>
            <a:r>
              <a:rPr lang="en-US" dirty="0" smtClean="0">
                <a:latin typeface="Cambria" panose="02040503050406030204" pitchFamily="18" charset="0"/>
              </a:rPr>
              <a:t>ecological factors</a:t>
            </a:r>
          </a:p>
          <a:p>
            <a:pPr marL="342900" indent="-342900" algn="l">
              <a:buFont typeface="Arial" panose="020B0604020202020204" pitchFamily="34" charset="0"/>
              <a:buChar char="•"/>
            </a:pPr>
            <a:r>
              <a:rPr lang="en-US" dirty="0" smtClean="0">
                <a:solidFill>
                  <a:srgbClr val="000000"/>
                </a:solidFill>
                <a:latin typeface="Cambria" panose="02040503050406030204" pitchFamily="18" charset="0"/>
              </a:rPr>
              <a:t>An ecosystem </a:t>
            </a:r>
            <a:r>
              <a:rPr lang="en-US" dirty="0">
                <a:solidFill>
                  <a:srgbClr val="000000"/>
                </a:solidFill>
                <a:latin typeface="Cambria" panose="02040503050406030204" pitchFamily="18" charset="0"/>
              </a:rPr>
              <a:t>is a system formed by organisms in interaction with their environment</a:t>
            </a:r>
            <a:r>
              <a:rPr lang="en-US" dirty="0" smtClean="0">
                <a:solidFill>
                  <a:srgbClr val="000000"/>
                </a:solidFill>
                <a:latin typeface="Cambria" panose="02040503050406030204" pitchFamily="18" charset="0"/>
              </a:rPr>
              <a:t>.</a:t>
            </a:r>
          </a:p>
          <a:p>
            <a:pPr marL="800100" lvl="1" indent="-342900" algn="l">
              <a:buFont typeface="Arial" panose="020B0604020202020204" pitchFamily="34" charset="0"/>
              <a:buChar char="•"/>
            </a:pPr>
            <a:r>
              <a:rPr lang="en-US" dirty="0">
                <a:solidFill>
                  <a:srgbClr val="000000"/>
                </a:solidFill>
                <a:latin typeface="Cambria" panose="02040503050406030204" pitchFamily="18" charset="0"/>
              </a:rPr>
              <a:t>ecosystem is a geographic area where living things (biotic factors) interact with each other and with their non-living environment (abiotic factors). These interactions create a complex web of life, where energy and matter are exchanged within the system.</a:t>
            </a:r>
            <a:endParaRPr lang="en-US" i="0" dirty="0">
              <a:solidFill>
                <a:srgbClr val="000000"/>
              </a:solidFill>
              <a:effectLst/>
              <a:latin typeface="Cambria" panose="02040503050406030204" pitchFamily="18" charset="0"/>
            </a:endParaRPr>
          </a:p>
        </p:txBody>
      </p:sp>
    </p:spTree>
    <p:extLst>
      <p:ext uri="{BB962C8B-B14F-4D97-AF65-F5344CB8AC3E}">
        <p14:creationId xmlns:p14="http://schemas.microsoft.com/office/powerpoint/2010/main" val="13824017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65DE-5936-A227-5A6D-E7C76F271A97}"/>
            </a:ext>
          </a:extLst>
        </p:cNvPr>
        <p:cNvGrpSpPr/>
        <p:nvPr/>
      </p:nvGrpSpPr>
      <p:grpSpPr>
        <a:xfrm>
          <a:off x="0" y="0"/>
          <a:ext cx="0" cy="0"/>
          <a:chOff x="0" y="0"/>
          <a:chExt cx="0" cy="0"/>
        </a:xfrm>
      </p:grpSpPr>
      <p:pic>
        <p:nvPicPr>
          <p:cNvPr id="1026" name="Picture 2" descr="File:Levels of Organization in Ecology.pn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5694" y="624197"/>
            <a:ext cx="7395151" cy="4621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86693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65DE-5936-A227-5A6D-E7C76F271A97}"/>
            </a:ext>
          </a:extLst>
        </p:cNvPr>
        <p:cNvGrpSpPr/>
        <p:nvPr/>
      </p:nvGrpSpPr>
      <p:grpSpPr>
        <a:xfrm>
          <a:off x="0" y="0"/>
          <a:ext cx="0" cy="0"/>
          <a:chOff x="0" y="0"/>
          <a:chExt cx="0" cy="0"/>
        </a:xfrm>
      </p:grpSpPr>
      <p:pic>
        <p:nvPicPr>
          <p:cNvPr id="2050" name="Picture 2" descr="File:Figure 44 01 01.jp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5730" y="84793"/>
            <a:ext cx="4552950" cy="555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9414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65DE-5936-A227-5A6D-E7C76F271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075B2-BACF-C4CB-562E-166942DA97DC}"/>
              </a:ext>
            </a:extLst>
          </p:cNvPr>
          <p:cNvSpPr>
            <a:spLocks noGrp="1"/>
          </p:cNvSpPr>
          <p:nvPr>
            <p:ph type="title"/>
          </p:nvPr>
        </p:nvSpPr>
        <p:spPr/>
        <p:txBody>
          <a:bodyPr>
            <a:normAutofit fontScale="90000"/>
          </a:bodyPr>
          <a:lstStyle/>
          <a:p>
            <a:pPr algn="l"/>
            <a:r>
              <a:rPr lang="en-US" sz="3200" b="1" dirty="0" smtClean="0"/>
              <a:t>weather </a:t>
            </a:r>
            <a:r>
              <a:rPr lang="en-US" sz="3200" b="1" dirty="0"/>
              <a:t>and </a:t>
            </a:r>
            <a:r>
              <a:rPr lang="en-US" sz="3200" b="1" dirty="0" smtClean="0"/>
              <a:t>climate </a:t>
            </a:r>
            <a:r>
              <a:rPr lang="en-US" sz="3200" b="1" dirty="0"/>
              <a:t>in </a:t>
            </a:r>
            <a:r>
              <a:rPr lang="en-US" sz="3200" b="1" dirty="0" smtClean="0"/>
              <a:t>ecosystems: discussion</a:t>
            </a:r>
            <a:endParaRPr lang="en-US" sz="3200" b="0" dirty="0">
              <a:effectLst/>
            </a:endParaRPr>
          </a:p>
        </p:txBody>
      </p:sp>
    </p:spTree>
    <p:extLst>
      <p:ext uri="{BB962C8B-B14F-4D97-AF65-F5344CB8AC3E}">
        <p14:creationId xmlns:p14="http://schemas.microsoft.com/office/powerpoint/2010/main" val="8824310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65DE-5936-A227-5A6D-E7C76F271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075B2-BACF-C4CB-562E-166942DA97DC}"/>
              </a:ext>
            </a:extLst>
          </p:cNvPr>
          <p:cNvSpPr>
            <a:spLocks noGrp="1"/>
          </p:cNvSpPr>
          <p:nvPr>
            <p:ph type="ctrTitle"/>
          </p:nvPr>
        </p:nvSpPr>
        <p:spPr>
          <a:xfrm>
            <a:off x="457200" y="876300"/>
            <a:ext cx="11030989" cy="630767"/>
          </a:xfrm>
        </p:spPr>
        <p:txBody>
          <a:bodyPr>
            <a:normAutofit/>
          </a:bodyPr>
          <a:lstStyle/>
          <a:p>
            <a:pPr algn="l"/>
            <a:r>
              <a:rPr lang="en-US" sz="3200" b="1" dirty="0" smtClean="0"/>
              <a:t>weather </a:t>
            </a:r>
            <a:r>
              <a:rPr lang="en-US" sz="3200" b="1" dirty="0"/>
              <a:t>and </a:t>
            </a:r>
            <a:r>
              <a:rPr lang="en-US" sz="3200" b="1" dirty="0" smtClean="0"/>
              <a:t>climate </a:t>
            </a:r>
            <a:r>
              <a:rPr lang="en-US" sz="3200" b="1" dirty="0"/>
              <a:t>in </a:t>
            </a:r>
            <a:r>
              <a:rPr lang="en-US" sz="3200" b="1" dirty="0" smtClean="0"/>
              <a:t>ecosystems: discussion</a:t>
            </a:r>
            <a:endParaRPr lang="en-US" sz="3200" b="0" dirty="0">
              <a:effectLst/>
            </a:endParaRPr>
          </a:p>
        </p:txBody>
      </p:sp>
      <p:sp>
        <p:nvSpPr>
          <p:cNvPr id="3" name="Subtitle 2">
            <a:extLst>
              <a:ext uri="{FF2B5EF4-FFF2-40B4-BE49-F238E27FC236}">
                <a16:creationId xmlns:a16="http://schemas.microsoft.com/office/drawing/2014/main" id="{3F178940-D3FF-A5CF-B055-5D0365371A16}"/>
              </a:ext>
            </a:extLst>
          </p:cNvPr>
          <p:cNvSpPr>
            <a:spLocks noGrp="1"/>
          </p:cNvSpPr>
          <p:nvPr>
            <p:ph type="subTitle" idx="1"/>
          </p:nvPr>
        </p:nvSpPr>
        <p:spPr>
          <a:xfrm>
            <a:off x="698269" y="2019993"/>
            <a:ext cx="10789920" cy="3550392"/>
          </a:xfrm>
        </p:spPr>
        <p:txBody>
          <a:bodyPr>
            <a:normAutofit/>
          </a:bodyPr>
          <a:lstStyle/>
          <a:p>
            <a:pPr marL="342900" indent="-342900" algn="l">
              <a:buFont typeface="Arial" panose="020B0604020202020204" pitchFamily="34" charset="0"/>
              <a:buChar char="•"/>
            </a:pPr>
            <a:r>
              <a:rPr lang="en-US" dirty="0">
                <a:latin typeface="Cambria" panose="02040503050406030204" pitchFamily="18" charset="0"/>
              </a:rPr>
              <a:t>Changes in the components of the climate system, such as the Sun's energy, atmospheric composition, or land cover, can lead to overall climate changes</a:t>
            </a:r>
            <a:r>
              <a:rPr lang="en-US" dirty="0" smtClean="0">
                <a:latin typeface="Cambria" panose="02040503050406030204" pitchFamily="18" charset="0"/>
              </a:rPr>
              <a:t>.</a:t>
            </a:r>
          </a:p>
          <a:p>
            <a:pPr marL="342900" indent="-342900" algn="l">
              <a:buFont typeface="Arial" panose="020B0604020202020204" pitchFamily="34" charset="0"/>
              <a:buChar char="•"/>
            </a:pPr>
            <a:r>
              <a:rPr lang="en-US" dirty="0">
                <a:solidFill>
                  <a:srgbClr val="000000"/>
                </a:solidFill>
                <a:latin typeface="Cambria" panose="02040503050406030204" pitchFamily="18" charset="0"/>
              </a:rPr>
              <a:t>significantly impact ecosystems by influencing plant growth, animal behavior, and the overall functioning of ecosystems</a:t>
            </a:r>
            <a:r>
              <a:rPr lang="en-US" dirty="0" smtClean="0">
                <a:solidFill>
                  <a:srgbClr val="000000"/>
                </a:solidFill>
                <a:latin typeface="Cambria" panose="02040503050406030204" pitchFamily="18" charset="0"/>
              </a:rPr>
              <a:t>.</a:t>
            </a:r>
          </a:p>
          <a:p>
            <a:pPr marL="342900" indent="-342900" algn="l">
              <a:buFont typeface="Arial" panose="020B0604020202020204" pitchFamily="34" charset="0"/>
              <a:buChar char="•"/>
            </a:pPr>
            <a:r>
              <a:rPr lang="en-US" dirty="0">
                <a:solidFill>
                  <a:srgbClr val="000000"/>
                </a:solidFill>
                <a:latin typeface="Cambria" panose="02040503050406030204" pitchFamily="18" charset="0"/>
              </a:rPr>
              <a:t>Factors like temperature and precipitation directly influence the types of plants that can grow, which in turn dictates the availability of food and shelter for animals. Climate also affects animal behavior, such as migration patterns and nesting times, and can even impact the timing of natural processes like flower blooms. </a:t>
            </a:r>
            <a:endParaRPr lang="en-US" i="0" dirty="0">
              <a:solidFill>
                <a:srgbClr val="000000"/>
              </a:solidFill>
              <a:effectLst/>
              <a:latin typeface="Cambria" panose="02040503050406030204" pitchFamily="18" charset="0"/>
            </a:endParaRPr>
          </a:p>
        </p:txBody>
      </p:sp>
    </p:spTree>
    <p:extLst>
      <p:ext uri="{BB962C8B-B14F-4D97-AF65-F5344CB8AC3E}">
        <p14:creationId xmlns:p14="http://schemas.microsoft.com/office/powerpoint/2010/main" val="280093725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4165DE-5936-A227-5A6D-E7C76F271A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5075B2-BACF-C4CB-562E-166942DA97DC}"/>
              </a:ext>
            </a:extLst>
          </p:cNvPr>
          <p:cNvSpPr>
            <a:spLocks noGrp="1"/>
          </p:cNvSpPr>
          <p:nvPr>
            <p:ph type="ctrTitle"/>
          </p:nvPr>
        </p:nvSpPr>
        <p:spPr>
          <a:xfrm>
            <a:off x="457200" y="876300"/>
            <a:ext cx="11030989" cy="630767"/>
          </a:xfrm>
        </p:spPr>
        <p:txBody>
          <a:bodyPr>
            <a:normAutofit/>
          </a:bodyPr>
          <a:lstStyle/>
          <a:p>
            <a:pPr algn="l"/>
            <a:r>
              <a:rPr lang="en-US" sz="3200" b="1" dirty="0" smtClean="0"/>
              <a:t>weather </a:t>
            </a:r>
            <a:r>
              <a:rPr lang="en-US" sz="3200" b="1" dirty="0"/>
              <a:t>and </a:t>
            </a:r>
            <a:r>
              <a:rPr lang="en-US" sz="3200" b="1" dirty="0" smtClean="0"/>
              <a:t>climate </a:t>
            </a:r>
            <a:r>
              <a:rPr lang="en-US" sz="3200" b="1" dirty="0"/>
              <a:t>in </a:t>
            </a:r>
            <a:r>
              <a:rPr lang="en-US" sz="3200" b="1" dirty="0" smtClean="0"/>
              <a:t>ecosystems: discussion</a:t>
            </a:r>
            <a:endParaRPr lang="en-US" sz="3200" b="0" dirty="0">
              <a:effectLst/>
            </a:endParaRPr>
          </a:p>
        </p:txBody>
      </p:sp>
      <p:sp>
        <p:nvSpPr>
          <p:cNvPr id="3" name="Subtitle 2">
            <a:extLst>
              <a:ext uri="{FF2B5EF4-FFF2-40B4-BE49-F238E27FC236}">
                <a16:creationId xmlns:a16="http://schemas.microsoft.com/office/drawing/2014/main" id="{3F178940-D3FF-A5CF-B055-5D0365371A16}"/>
              </a:ext>
            </a:extLst>
          </p:cNvPr>
          <p:cNvSpPr>
            <a:spLocks noGrp="1"/>
          </p:cNvSpPr>
          <p:nvPr>
            <p:ph type="subTitle" idx="1"/>
          </p:nvPr>
        </p:nvSpPr>
        <p:spPr>
          <a:xfrm>
            <a:off x="698269" y="2019993"/>
            <a:ext cx="10789920" cy="3550392"/>
          </a:xfrm>
        </p:spPr>
        <p:txBody>
          <a:bodyPr>
            <a:normAutofit/>
          </a:bodyPr>
          <a:lstStyle/>
          <a:p>
            <a:pPr marL="342900" indent="-342900" algn="l">
              <a:buFont typeface="Arial" panose="020B0604020202020204" pitchFamily="34" charset="0"/>
              <a:buChar char="•"/>
            </a:pPr>
            <a:r>
              <a:rPr lang="en-US" dirty="0">
                <a:latin typeface="Cambria" panose="02040503050406030204" pitchFamily="18" charset="0"/>
              </a:rPr>
              <a:t>Changes in climate can lead to more frequent or intense weather events, which in turn can disrupt ecosystems</a:t>
            </a:r>
            <a:r>
              <a:rPr lang="en-US" dirty="0" smtClean="0">
                <a:latin typeface="Cambria" panose="02040503050406030204" pitchFamily="18" charset="0"/>
              </a:rPr>
              <a:t>.</a:t>
            </a:r>
          </a:p>
          <a:p>
            <a:pPr marL="342900" indent="-342900" algn="l">
              <a:buFont typeface="Arial" panose="020B0604020202020204" pitchFamily="34" charset="0"/>
              <a:buChar char="•"/>
            </a:pPr>
            <a:r>
              <a:rPr lang="en-US" dirty="0">
                <a:solidFill>
                  <a:srgbClr val="000000"/>
                </a:solidFill>
                <a:latin typeface="Cambria" panose="02040503050406030204" pitchFamily="18" charset="0"/>
              </a:rPr>
              <a:t> Species with narrow tolerance ranges to environmental conditions may be particularly vulnerable to changes in weather and climate. </a:t>
            </a:r>
            <a:endParaRPr lang="en-US" i="0" dirty="0">
              <a:solidFill>
                <a:srgbClr val="000000"/>
              </a:solidFill>
              <a:effectLst/>
              <a:latin typeface="Cambria" panose="02040503050406030204" pitchFamily="18" charset="0"/>
            </a:endParaRPr>
          </a:p>
        </p:txBody>
      </p:sp>
    </p:spTree>
    <p:extLst>
      <p:ext uri="{BB962C8B-B14F-4D97-AF65-F5344CB8AC3E}">
        <p14:creationId xmlns:p14="http://schemas.microsoft.com/office/powerpoint/2010/main" val="226085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SACS">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onstantia-Franklin Gothic Book">
      <a:majorFont>
        <a:latin typeface="Constantia" panose="02030602050306030303"/>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ACS" id="{E228A518-2708-784B-BD04-095323078856}" vid="{BDFE49AF-500D-6E47-A651-D6E66DBF44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Default Theme</Template>
  <TotalTime>2079</TotalTime>
  <Words>364</Words>
  <Application>Microsoft Office PowerPoint</Application>
  <PresentationFormat>Widescreen</PresentationFormat>
  <Paragraphs>22</Paragraphs>
  <Slides>11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Cambria</vt:lpstr>
      <vt:lpstr>Constantia</vt:lpstr>
      <vt:lpstr>Franklin Gothic Book</vt:lpstr>
      <vt:lpstr>SACS</vt:lpstr>
      <vt:lpstr>Week 1 Discussion</vt:lpstr>
      <vt:lpstr>weather, climate, animal behavior: Wiki definitions</vt:lpstr>
      <vt:lpstr>PowerPoint Presentation</vt:lpstr>
      <vt:lpstr>ecology and ecosystems : Wiki definitions</vt:lpstr>
      <vt:lpstr>PowerPoint Presentation</vt:lpstr>
      <vt:lpstr>PowerPoint Presentation</vt:lpstr>
      <vt:lpstr>weather and climate in ecosystems: discussion</vt:lpstr>
      <vt:lpstr>weather and climate in ecosystems: discussion</vt:lpstr>
      <vt:lpstr>weather and climate in ecosystems: discussion</vt:lpstr>
      <vt:lpstr>weather and climate in ecosystems</vt:lpstr>
      <vt:lpstr>Images source from google media Definitions sourced from wiki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 Introductory Slide for Bootcamp</dc:title>
  <dc:creator>Singhal, Ashutosh</dc:creator>
  <cp:lastModifiedBy>Taylor, Loni S</cp:lastModifiedBy>
  <cp:revision>54</cp:revision>
  <dcterms:created xsi:type="dcterms:W3CDTF">2024-09-20T16:17:47Z</dcterms:created>
  <dcterms:modified xsi:type="dcterms:W3CDTF">2025-06-05T19:59:07Z</dcterms:modified>
</cp:coreProperties>
</file>